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00" r:id="rId2"/>
    <p:sldId id="317" r:id="rId3"/>
    <p:sldId id="319" r:id="rId4"/>
    <p:sldId id="332" r:id="rId5"/>
    <p:sldId id="320" r:id="rId6"/>
    <p:sldId id="322" r:id="rId7"/>
    <p:sldId id="324" r:id="rId8"/>
    <p:sldId id="326" r:id="rId9"/>
    <p:sldId id="329" r:id="rId10"/>
    <p:sldId id="331" r:id="rId11"/>
    <p:sldId id="316" r:id="rId12"/>
  </p:sldIdLst>
  <p:sldSz cx="9144000" cy="6858000" type="screen4x3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4D4D4D"/>
    <a:srgbClr val="FAE615"/>
    <a:srgbClr val="93C02F"/>
    <a:srgbClr val="E65529"/>
    <a:srgbClr val="1E96D5"/>
    <a:srgbClr val="99CC00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1EE6E3-C7EE-455E-B487-93CE370D85A9}" v="10" dt="2024-06-25T19:32:11.486"/>
    <p1510:client id="{C07B316D-0F72-4E7F-BFF1-7F07A7C358E0}" v="11" dt="2024-06-25T19:09:18.0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550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15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517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569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9220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754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458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7841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0021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5844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70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11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E204BB-1056-4B02-A95B-2CE6E8DFA34E}" type="datetimeFigureOut">
              <a:rPr lang="pl-PL" smtClean="0"/>
              <a:t>26.06.2024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2C01-F839-464F-98D6-E9CFC21ED20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150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>
            <a:extLst>
              <a:ext uri="{FF2B5EF4-FFF2-40B4-BE49-F238E27FC236}">
                <a16:creationId xmlns:a16="http://schemas.microsoft.com/office/drawing/2014/main" id="{B745027B-2E9E-41CE-9984-4A906814F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1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A085E713-D6EA-432D-81B3-2E8AD77E2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283327"/>
            <a:ext cx="3744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1200">
                <a:solidFill>
                  <a:srgbClr val="7F7F7F"/>
                </a:solidFill>
                <a:latin typeface="Trebuchet MS" panose="020B0603020202020204" pitchFamily="34" charset="0"/>
              </a:rPr>
              <a:t>26.06.2024</a:t>
            </a:r>
            <a:endParaRPr lang="pl-PL" altLang="pl-PL" sz="1200">
              <a:solidFill>
                <a:prstClr val="black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9B421F6E-58AC-4B61-B0A4-402CC8F31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9469" y="3084286"/>
            <a:ext cx="5523723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500" b="1">
                <a:solidFill>
                  <a:srgbClr val="99CC00"/>
                </a:solidFill>
                <a:latin typeface="Trebuchet MS" panose="020B0603020202020204" pitchFamily="34" charset="0"/>
              </a:rPr>
              <a:t>Programy wdrożeniowe do Strategii</a:t>
            </a:r>
            <a:endParaRPr lang="pl-PL" altLang="pl-PL" sz="25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CEE83F56-A129-4847-8BCB-4B725B28A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875" y="3893545"/>
            <a:ext cx="3744913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1800" dirty="0">
                <a:solidFill>
                  <a:prstClr val="white"/>
                </a:solidFill>
                <a:latin typeface="Trebuchet MS" panose="020B0603020202020204" pitchFamily="34" charset="0"/>
              </a:rPr>
              <a:t>Wojciech Dziemianowicz</a:t>
            </a:r>
          </a:p>
          <a:p>
            <a:pPr algn="ctr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pl-PL" altLang="pl-PL" sz="1800" dirty="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226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260" y="197827"/>
            <a:ext cx="571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Olsztyn bezpieczny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03" y="293861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9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 descr="Obraz zawierający zrzut ekranu, tekst, zegar, Czcionka&#10;&#10;Opis wygenerowany automatycznie">
            <a:extLst>
              <a:ext uri="{FF2B5EF4-FFF2-40B4-BE49-F238E27FC236}">
                <a16:creationId xmlns:a16="http://schemas.microsoft.com/office/drawing/2014/main" id="{BC24EE40-273B-29E7-EE0E-4EFDCD1EF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00" y="1712750"/>
            <a:ext cx="7932694" cy="263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396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>
            <a:extLst>
              <a:ext uri="{FF2B5EF4-FFF2-40B4-BE49-F238E27FC236}">
                <a16:creationId xmlns:a16="http://schemas.microsoft.com/office/drawing/2014/main" id="{D2FB1118-266B-4CD9-BDCD-775260A85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824C25FC-153D-4C2F-BFAF-1BB32CF1E3E6}"/>
              </a:ext>
            </a:extLst>
          </p:cNvPr>
          <p:cNvSpPr/>
          <p:nvPr/>
        </p:nvSpPr>
        <p:spPr>
          <a:xfrm>
            <a:off x="3276600" y="2492377"/>
            <a:ext cx="2374900" cy="11525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59EE3536-8625-469B-9F0A-510915604C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7242" y="2492377"/>
            <a:ext cx="21605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r>
              <a:rPr lang="pl-PL" altLang="pl-PL" sz="1200" dirty="0">
                <a:solidFill>
                  <a:schemeClr val="bg1"/>
                </a:solidFill>
                <a:latin typeface="Trebuchet MS" panose="020B0603020202020204" pitchFamily="34" charset="0"/>
              </a:rPr>
              <a:t>Dziękuję za uwagę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C918C3BF-392E-4C37-A484-11B51A8B3C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758" y="2996954"/>
            <a:ext cx="2160587" cy="68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726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35" y="188182"/>
            <a:ext cx="6733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Cele strategiczne i operacyjne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496" y="267238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1</a:t>
            </a:r>
            <a:endParaRPr lang="pl-PL" altLang="pl-PL" sz="1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Na rysunku zaznaczony jest schemat układu celów. W centrum jest hasło Olsztyn, a trzy cele strategiczne ułożone są wokół tego hasła przypominając trójkąt. Wokół nazw celów strategicznych zamieszczono nazwy celów operacyjnych.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" y="1677814"/>
            <a:ext cx="9032511" cy="313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910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35" y="185922"/>
            <a:ext cx="6733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Strategia a sfera wdrożeniowa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496" y="267238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2</a:t>
            </a:r>
            <a:endParaRPr lang="pl-PL" altLang="pl-PL" sz="1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 descr="Rysunek wskazuje różnicę między planowaniem strategicznym (tu są np. cele strategiczne i operacyjne i działania) a sferą wdrożeniową. W sferze wdrożeniowej znajdują się programy, ich cele, przedsięwzięcia i projekty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6322"/>
          <a:stretch>
            <a:fillRect/>
          </a:stretch>
        </p:blipFill>
        <p:spPr bwMode="auto">
          <a:xfrm>
            <a:off x="84092" y="1924793"/>
            <a:ext cx="8990215" cy="255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1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8789" y="232306"/>
            <a:ext cx="67331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System pracy i efekty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496" y="267238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3</a:t>
            </a:r>
            <a:endParaRPr lang="pl-PL" altLang="pl-PL" sz="180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41ACB1F-1115-D000-5431-3A96F22712AD}"/>
              </a:ext>
            </a:extLst>
          </p:cNvPr>
          <p:cNvSpPr txBox="1"/>
          <p:nvPr/>
        </p:nvSpPr>
        <p:spPr>
          <a:xfrm>
            <a:off x="203823" y="1877902"/>
            <a:ext cx="8750754" cy="2276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Zespoły robocze i koordynatorzy (6 zespołów)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800" dirty="0">
                <a:solidFill>
                  <a:srgbClr val="7F7F7F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Pogłębiony proces diagnostyczny</a:t>
            </a: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800" dirty="0">
                <a:solidFill>
                  <a:srgbClr val="7F7F7F"/>
                </a:solidFill>
                <a:latin typeface="Calibri"/>
                <a:ea typeface="Arial Unicode MS"/>
                <a:cs typeface="Calibri"/>
              </a:rPr>
              <a:t>Praca nad przedsięwzięciami projektowymi (łącznie 53)</a:t>
            </a:r>
            <a:endParaRPr lang="pl-PL" sz="2800" dirty="0">
              <a:solidFill>
                <a:srgbClr val="7F7F7F"/>
              </a:solidFill>
              <a:effectLst/>
              <a:latin typeface="Calibri" panose="020F0502020204030204" pitchFamily="34" charset="0"/>
              <a:ea typeface="Arial Unicode MS" panose="020B0604020202020204" pitchFamily="34" charset="-128"/>
            </a:endParaRPr>
          </a:p>
          <a:p>
            <a:pPr marL="514350" indent="-514350" algn="just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pl-PL" sz="2800" dirty="0">
                <a:solidFill>
                  <a:srgbClr val="7F7F7F"/>
                </a:solidFill>
                <a:latin typeface="Calibri" panose="020F0502020204030204" pitchFamily="34" charset="0"/>
                <a:ea typeface="Arial Unicode MS" panose="020B0604020202020204" pitchFamily="34" charset="-128"/>
              </a:rPr>
              <a:t>Znaczna część działań ze Strategii objęta projektami</a:t>
            </a:r>
            <a:r>
              <a:rPr lang="pl-PL" sz="2800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 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76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1961" y="-10048"/>
            <a:ext cx="571973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Olsztyn metropolitalny, przedsiębiorczy i dostępny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03" y="293861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4</a:t>
            </a:r>
            <a:endParaRPr lang="pl-PL" altLang="pl-PL" sz="1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80" y="1620674"/>
            <a:ext cx="8681639" cy="37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8631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9853" y="197827"/>
            <a:ext cx="571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Olsztyn świadomy i kompetentny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03" y="293861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5</a:t>
            </a:r>
            <a:endParaRPr lang="pl-PL" altLang="pl-PL" sz="1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3" descr="Obraz zawierający tekst, zrzut ekranu, diagram, design&#10;&#10;Opis wygenerowany automatycznie">
            <a:extLst>
              <a:ext uri="{FF2B5EF4-FFF2-40B4-BE49-F238E27FC236}">
                <a16:creationId xmlns:a16="http://schemas.microsoft.com/office/drawing/2014/main" id="{5DEA594F-D945-9ECE-2CE8-4E1EA9D93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77" y="1171277"/>
            <a:ext cx="8104076" cy="467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6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260" y="197827"/>
            <a:ext cx="571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Olsztyn empatyczny i tolerancyjny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03" y="293861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6</a:t>
            </a:r>
            <a:endParaRPr lang="pl-PL" altLang="pl-PL" sz="1800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9" y="963401"/>
            <a:ext cx="8186381" cy="50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95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260" y="197827"/>
            <a:ext cx="571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Olsztyn inspirujący i zapraszający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03" y="293861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7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Obraz 44">
            <a:extLst>
              <a:ext uri="{FF2B5EF4-FFF2-40B4-BE49-F238E27FC236}">
                <a16:creationId xmlns:a16="http://schemas.microsoft.com/office/drawing/2014/main" id="{6E1753F1-9C62-81A8-206E-AE8E9BD444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20" y="766696"/>
            <a:ext cx="7711440" cy="541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65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5D7AB6A3-CEF0-426A-BFA0-3281EA3BB83B}"/>
              </a:ext>
            </a:extLst>
          </p:cNvPr>
          <p:cNvSpPr/>
          <p:nvPr/>
        </p:nvSpPr>
        <p:spPr>
          <a:xfrm>
            <a:off x="8322185" y="-10048"/>
            <a:ext cx="503237" cy="704019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l-PL" sz="2400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77CB1D94-76D8-42C2-A9A8-E0430ACDD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260" y="197827"/>
            <a:ext cx="57197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None/>
            </a:pPr>
            <a:r>
              <a:rPr lang="pl-PL" altLang="pl-PL" sz="2400" b="1">
                <a:solidFill>
                  <a:srgbClr val="99CC00"/>
                </a:solidFill>
                <a:latin typeface="Trebuchet MS" panose="020B0603020202020204" pitchFamily="34" charset="0"/>
              </a:rPr>
              <a:t>Olsztyn zaangażowany i witalny</a:t>
            </a:r>
            <a:endParaRPr lang="pl-PL" altLang="pl-PL" sz="2400">
              <a:solidFill>
                <a:srgbClr val="99CC00"/>
              </a:solidFill>
              <a:latin typeface="Trebuchet MS" panose="020B0603020202020204" pitchFamily="34" charset="0"/>
            </a:endParaRPr>
          </a:p>
        </p:txBody>
      </p:sp>
      <p:sp>
        <p:nvSpPr>
          <p:cNvPr id="4102" name="Text Box 5">
            <a:extLst>
              <a:ext uri="{FF2B5EF4-FFF2-40B4-BE49-F238E27FC236}">
                <a16:creationId xmlns:a16="http://schemas.microsoft.com/office/drawing/2014/main" id="{0D8E0D82-F55C-453B-9562-67BC35588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803" y="293861"/>
            <a:ext cx="720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pl-PL" altLang="pl-PL" sz="2000">
                <a:solidFill>
                  <a:schemeClr val="bg1"/>
                </a:solidFill>
                <a:latin typeface="Myriad Pro" panose="020B0503030403020204" pitchFamily="34" charset="0"/>
              </a:rPr>
              <a:t>8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F3B30332-1C0D-9F1C-96E4-D19F78FB1E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78"/>
          <a:stretch/>
        </p:blipFill>
        <p:spPr bwMode="auto">
          <a:xfrm>
            <a:off x="14400" y="6153981"/>
            <a:ext cx="9129600" cy="70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2FC9695C-7E2A-DD6F-1880-9D1BBE3895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477" b="87136"/>
          <a:stretch/>
        </p:blipFill>
        <p:spPr bwMode="auto">
          <a:xfrm>
            <a:off x="0" y="-10048"/>
            <a:ext cx="2421471" cy="8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46" y="936674"/>
            <a:ext cx="7348739" cy="51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4720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81</Words>
  <Application>Microsoft Office PowerPoint</Application>
  <PresentationFormat>Pokaz na ekranie 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Trebuchet MS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Dziemianowicz</dc:creator>
  <cp:lastModifiedBy>Wojciech Dziemianowicz</cp:lastModifiedBy>
  <cp:revision>6</cp:revision>
  <cp:lastPrinted>2022-02-23T21:51:08Z</cp:lastPrinted>
  <dcterms:created xsi:type="dcterms:W3CDTF">2021-09-09T13:10:04Z</dcterms:created>
  <dcterms:modified xsi:type="dcterms:W3CDTF">2024-06-26T21:00:37Z</dcterms:modified>
</cp:coreProperties>
</file>